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80" r:id="rId4"/>
    <p:sldId id="259" r:id="rId5"/>
    <p:sldId id="283" r:id="rId6"/>
    <p:sldId id="282" r:id="rId7"/>
    <p:sldId id="279" r:id="rId8"/>
    <p:sldId id="277" r:id="rId9"/>
    <p:sldId id="278" r:id="rId10"/>
    <p:sldId id="260" r:id="rId11"/>
    <p:sldId id="261" r:id="rId12"/>
    <p:sldId id="262" r:id="rId13"/>
    <p:sldId id="275" r:id="rId14"/>
    <p:sldId id="276" r:id="rId15"/>
    <p:sldId id="263" r:id="rId16"/>
    <p:sldId id="272" r:id="rId17"/>
    <p:sldId id="265" r:id="rId18"/>
    <p:sldId id="264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1" autoAdjust="0"/>
    <p:restoredTop sz="80187"/>
  </p:normalViewPr>
  <p:slideViewPr>
    <p:cSldViewPr snapToGrid="0">
      <p:cViewPr varScale="1">
        <p:scale>
          <a:sx n="77" d="100"/>
          <a:sy n="77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A8AA-52AE-4B96-B6A5-D213096F0E34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361E-764D-4F53-BFE3-7D4FFEABD2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3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specific objectives of this report were to assess the safety and humoral and cellular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immunogenicity of a single-dose and two-dose schedule in adults older than 55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hAdOx1 nCoV-19 was administered as a single-dose or two-dose regimen (28 days apart) at either the low dose (2·2×1010 virus particles) or the standard dose (3·5–6·5 × 1010 virus particles)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multiplex immunoassay that detected total IgG against RBD and trimeric spike protein, we observed that participants who received the prime vaccination of standard-dose ChAdOx1 nCoV-19 had similar anti-spike antibody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day 28 after their prime vaccination as those who received a low dose (p=0·12 adjusted for age; figure 4; appendix p 12).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28 days after the boost vaccination, similar antibody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seen across all two-dose groups, regardless of age or vaccine dose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were higher than for those who did not receive a boost vaccination (appendix p 13).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each age group, no significant differences were seen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low-dose and standard-dose vaccine recipients at the same timepoint (18–55 years p=0·33, 56–69 years p=0·12, ≥70 years p=0·62; figure 5;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Neutralising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achieved by 14 days after the boost vaccination in 208 (&gt;99%) of 209 recipients of a boost vaccination. </a:t>
            </a:r>
            <a:endParaRPr lang="en-US" dirty="0"/>
          </a:p>
          <a:p>
            <a:endParaRPr lang="en-US" dirty="0"/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2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received two standard doses, vaccine efficacy was 62·1% (95% CI 41·0–75·7; 27 [0·6%] of 4440 in the ChAdOx1 nCoV-19 group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 [1·6%] of 4455 in the control group) and in participants who received a low dose followed by a standard dose, efficacy was 90·0% (67·4–97·0; three [0·2%] of 1367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[2·2%] of 1374;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pinteraction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=0·010). Overall vaccine efficacy across both groups was 70·4% (95·8% CI 54·8–80·6; 30 [0·5%] of 5807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 [1·7%] of 5829). </a:t>
            </a:r>
            <a:endParaRPr lang="en-US" dirty="0"/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77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6B614-F948-C040-B356-C6C7C72C2500}" type="slidenum">
              <a:rPr lang="en-BR" smtClean="0"/>
              <a:t>13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2751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6B614-F948-C040-B356-C6C7C72C2500}" type="slidenum">
              <a:rPr lang="en-BR" smtClean="0"/>
              <a:t>14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1883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52303-75D0-448B-85FD-28568633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A6972B-4CDA-4C4F-9E3E-BE0FE5FB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05725C-2BCA-46FC-99A8-90791C77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063052-AAD3-459D-B65F-EFE06497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975E5C-D180-4FEF-A2EC-3790001C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F5911-CC03-41C2-8FAD-5797C161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01A696-0037-4419-8A10-1173178FF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830C2-8AE8-4B0E-B972-B1FDEAD5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03FAC-78FC-4F3E-90CC-AF4240D5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F0AD6-5BC2-4A05-896F-08A90DE4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A81760-33D0-4465-AF9D-C7032CE47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B98364-0757-45AA-902D-D546914B5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8DD647-93DC-4C85-B1A5-247BFFB0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2CCABC-752A-49E5-BA85-7CF453D8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088F1F-9BFB-4FFF-BFD1-6B9AFFB2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CCF72-85EA-4CF7-8056-777FD149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E2B37-DDEC-4D07-A7E2-1A977E57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9B982E-499D-4EFF-B10C-BFC6E7E8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F5FCA0-62BC-4B08-B4CB-EF54E56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00484-8A95-477F-AD5E-F8C1B09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1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D6C4C-2894-420C-B44B-9F497948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0E2D60-4209-44E0-A8EF-2591D6A4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4FCB1B-AC6D-4682-8FB7-112C8005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2E00B8-2557-4E5F-827F-72A46438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9DC07-9890-46C8-93CC-88987D5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52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8FDB6-D4C9-44D8-9802-7C6B07F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F039B-FF17-4EE9-9A3D-B6A780904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BA93BD-F532-413B-BA4A-9CA3A4C86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DA1F12-A45B-49C3-99DA-0AAFCAF7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D0AA88-C61C-41C2-B8CC-38A9488C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57FB10-099C-4846-9B93-340EC8F4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4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3E2BF-559E-4237-9A33-D3AB7D1D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3ACC4C-6C91-4BE8-B04A-F835FA38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733399-F480-4B80-850A-DEF66264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0D619D-2024-4B03-8C8D-2D531FFFB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5C670D-FBFE-4A2F-ACC3-62D5E0EE0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460A08-B80A-41D1-B996-9D8114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208D6-F311-4E06-A767-095753B7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0141D0-3F8E-4DD8-8B5B-867F38EC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119BA-0C14-4A4D-8A56-9E460ABA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157F3E-7E53-4DB6-A974-6CE85CA5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6B3B84-7320-45C1-927F-CF779933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A49B70-63DA-45D3-BE97-9B6C14CD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21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19BE96-81E5-4DB2-AA35-0F128FC3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1574F6-D7F3-46AD-AA5F-F84BA576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D15C7-DAD0-47FC-B86F-443FFEF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63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F0F0C-9601-486B-AC4E-3B79B7EF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F77391-0278-43C3-A7CC-F82FBDAE1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4A2F05-F699-4DE0-B7DE-01EAC1B00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95E763-2C0C-43C8-9A75-63C93644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8257AB-DF30-4C68-BFF9-75375C19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EA71C1-0036-44C4-8EF1-95FDA79D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5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D6E87-BF3C-496E-99E8-11D0714D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C55435-3552-4BF2-A1B0-F8DD1991C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473821-7276-4275-9698-9147A9A85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7E998D-9135-496D-9235-1CED808B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C55F80-43F8-4281-B0AA-9D9A8DFD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925B27-6E26-4F32-BA86-2CA68AFD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6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FEDABC-E2BA-4F45-ABFB-F7022563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EC03C5-34E1-484F-B167-26D34CAC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BABEB-6803-43CA-A158-0DC6334B6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94A7-B04A-4387-B7B0-C7433ED833C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6A8DF7-8D7D-4D7C-91A5-8691F4032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84C9FD-891E-4394-BA48-1A4C44798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7C93-8F7F-4F55-8CCE-27425B966F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B9A3DC-1F1C-467A-AE3F-72793DB2E4C0}"/>
              </a:ext>
            </a:extLst>
          </p:cNvPr>
          <p:cNvSpPr txBox="1"/>
          <p:nvPr/>
        </p:nvSpPr>
        <p:spPr>
          <a:xfrm>
            <a:off x="3956680" y="3225274"/>
            <a:ext cx="25920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/>
              <a:t>Projeto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0070C0"/>
                </a:solidFill>
              </a:rPr>
              <a:t>Viana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3A651F-37D1-45A9-AB2C-6BB69EEE961C}"/>
              </a:ext>
            </a:extLst>
          </p:cNvPr>
          <p:cNvSpPr txBox="1"/>
          <p:nvPr/>
        </p:nvSpPr>
        <p:spPr>
          <a:xfrm>
            <a:off x="1237686" y="2086311"/>
            <a:ext cx="7974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EFETIVIDADE, SEGURANÇA E IMUNOGENICIDADE DA MEIA DOSE </a:t>
            </a:r>
          </a:p>
          <a:p>
            <a:pPr algn="ctr"/>
            <a:r>
              <a:rPr lang="pt-BR" sz="2100" b="1" dirty="0"/>
              <a:t>DA VACINA ChAdOx1 nCoV-19 (AZD1222) para COVID-19</a:t>
            </a:r>
          </a:p>
        </p:txBody>
      </p:sp>
      <p:pic>
        <p:nvPicPr>
          <p:cNvPr id="1036" name="Picture 12" descr="Fiocruz Minas - YouTube">
            <a:extLst>
              <a:ext uri="{FF2B5EF4-FFF2-40B4-BE49-F238E27FC236}">
                <a16:creationId xmlns:a16="http://schemas.microsoft.com/office/drawing/2014/main" id="{F3815670-D441-4DE6-86A4-EB4D50BE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A7249D5D-437C-438B-AC6F-45046FBC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85778811-01EB-4546-940E-0687449C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Banca contratada para novo processo seletivo Sesa ES">
            <a:extLst>
              <a:ext uri="{FF2B5EF4-FFF2-40B4-BE49-F238E27FC236}">
                <a16:creationId xmlns:a16="http://schemas.microsoft.com/office/drawing/2014/main" id="{DA952E14-A279-48D8-9C23-AE9553A2EA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22" y="325936"/>
            <a:ext cx="2403413" cy="124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6A711E-A581-4E45-80F1-E49ACF2A3E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0577D470-27EB-496B-A405-240E3D16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o">
            <a:extLst>
              <a:ext uri="{FF2B5EF4-FFF2-40B4-BE49-F238E27FC236}">
                <a16:creationId xmlns:a16="http://schemas.microsoft.com/office/drawing/2014/main" id="{1C06091E-A72C-48A0-8CA7-A525AD86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bimmidia Igreja de Nossa Senhora da Conceição - Viana ES | Nossa senhora  da conceição, Igreja, Lugares">
            <a:extLst>
              <a:ext uri="{FF2B5EF4-FFF2-40B4-BE49-F238E27FC236}">
                <a16:creationId xmlns:a16="http://schemas.microsoft.com/office/drawing/2014/main" id="{3F00113F-AD06-43E3-A731-90C3EDA4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91" y="530810"/>
            <a:ext cx="2090499" cy="26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viana.es.gov.br/site/tema/viana/img/menu_viana.png">
            <a:extLst>
              <a:ext uri="{FF2B5EF4-FFF2-40B4-BE49-F238E27FC236}">
                <a16:creationId xmlns:a16="http://schemas.microsoft.com/office/drawing/2014/main" id="{4B065350-C598-784D-ABDC-EE3D7301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72" y="132638"/>
            <a:ext cx="1391686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3233F607-6A40-734C-BB28-178E3267A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0030" y="530810"/>
            <a:ext cx="1974837" cy="8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2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F8673-8415-436B-BBCA-53B7E89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09ACD-C867-4B68-8420-116A391E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Avaliar a efetividade, segurança e </a:t>
            </a:r>
            <a:r>
              <a:rPr lang="pt-BR" dirty="0" err="1"/>
              <a:t>imunogenicidade</a:t>
            </a:r>
            <a:r>
              <a:rPr lang="pt-BR" dirty="0"/>
              <a:t> da vacinação de todos os indivíduos fora dos grupos prioritários, de 18 a 49 anos, de um município selecionado, com esquema de dose ajustada (meia dose) de ChAdOx1 nCoV-19 (AZD1222).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4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1274-98CF-41CB-8CDF-D7BF3AB2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 ESPECÍFICOS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5E4B57-2AF5-439F-BA49-A3823872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329"/>
            <a:ext cx="10515600" cy="503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Avaliar a efetividade (redução do número de casos, do número de mortes, número de internações hospitalares);</a:t>
            </a:r>
          </a:p>
          <a:p>
            <a:pPr marL="0" indent="0">
              <a:buNone/>
            </a:pPr>
            <a:r>
              <a:rPr lang="pt-BR" dirty="0"/>
              <a:t>Caracterizar a resposta imune celular pela caracterização fenotípica de células T e B de memória e da produção de citocinas;</a:t>
            </a:r>
          </a:p>
          <a:p>
            <a:pPr marL="0" indent="0">
              <a:buNone/>
            </a:pPr>
            <a:r>
              <a:rPr lang="pt-BR" dirty="0"/>
              <a:t>Caracterizar a resposta humoral por quantificação dos níveis de anticorpos </a:t>
            </a:r>
            <a:r>
              <a:rPr lang="pt-BR" dirty="0" err="1"/>
              <a:t>IgG</a:t>
            </a:r>
            <a:r>
              <a:rPr lang="pt-BR" dirty="0"/>
              <a:t> e neutralizantes e taxa de </a:t>
            </a:r>
            <a:r>
              <a:rPr lang="pt-BR" dirty="0" err="1"/>
              <a:t>soropositividade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Avaliar a duração da imunidade celular e humoral;</a:t>
            </a:r>
          </a:p>
          <a:p>
            <a:pPr marL="0" indent="0">
              <a:buNone/>
            </a:pPr>
            <a:r>
              <a:rPr lang="pt-BR" dirty="0"/>
              <a:t>Comparar a resposta imune celular e humoral pós vacina, entre indivíduos com e sem infecção prévia por SARS-Cov2 confirmado por RT-PCR;</a:t>
            </a:r>
          </a:p>
          <a:p>
            <a:pPr marL="0" indent="0">
              <a:buNone/>
            </a:pPr>
            <a:r>
              <a:rPr lang="pt-BR" dirty="0"/>
              <a:t>Avaliar ocorrência de casos novos por variantes do vírus, pós-vacina;</a:t>
            </a:r>
          </a:p>
          <a:p>
            <a:pPr marL="0" indent="0">
              <a:buNone/>
            </a:pPr>
            <a:r>
              <a:rPr lang="pt-BR" dirty="0"/>
              <a:t>Avaliar a segurança por monitoramento dos eventos adversos pós-vacina.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536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MÉTODOS</a:t>
            </a:r>
            <a:br>
              <a:rPr lang="pt-BR" sz="3200" dirty="0"/>
            </a:br>
            <a:r>
              <a:rPr lang="pt-BR" sz="3200" dirty="0"/>
              <a:t>Delineamento do Estudo: Ensaio clínico não controlado (estudo de intervenção com grupo de comparação externa)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Intervenção:</a:t>
            </a:r>
          </a:p>
          <a:p>
            <a:pPr lvl="1"/>
            <a:r>
              <a:rPr lang="pt-BR" dirty="0"/>
              <a:t>vacinação com dose ajustada (meia dose) da ChAdOx1 nCoV-19 (AZD1222), 2 doses com intervalo de 12 semanas. </a:t>
            </a:r>
          </a:p>
          <a:p>
            <a:r>
              <a:rPr lang="pt-BR" dirty="0"/>
              <a:t>População: todos os adultos na faixa </a:t>
            </a:r>
            <a:r>
              <a:rPr lang="pt-BR" dirty="0" err="1"/>
              <a:t>etárea</a:t>
            </a:r>
            <a:r>
              <a:rPr lang="pt-BR" dirty="0"/>
              <a:t> de 18 a 49 anos do município de Viana.</a:t>
            </a:r>
          </a:p>
          <a:p>
            <a:pPr lvl="1"/>
            <a:r>
              <a:rPr lang="pt-BR" dirty="0" err="1"/>
              <a:t>Sub-amostra</a:t>
            </a:r>
            <a:r>
              <a:rPr lang="pt-BR" dirty="0"/>
              <a:t> para estudo </a:t>
            </a:r>
            <a:r>
              <a:rPr lang="pt-BR" dirty="0" err="1"/>
              <a:t>imunogenicidade</a:t>
            </a:r>
            <a:r>
              <a:rPr lang="pt-BR" dirty="0"/>
              <a:t> (eficácia)</a:t>
            </a:r>
          </a:p>
          <a:p>
            <a:r>
              <a:rPr lang="pt-BR" dirty="0"/>
              <a:t>Grupos externos de referência </a:t>
            </a:r>
          </a:p>
          <a:p>
            <a:pPr lvl="1"/>
            <a:r>
              <a:rPr lang="pt-BR" dirty="0"/>
              <a:t>Uma população do ES, com densidade demográfica, situação epidemiológica e características socioeconômicas semelhantes será usada como grupo de referência para comparação dos desfechos clínico-epidemiológicos.</a:t>
            </a:r>
          </a:p>
          <a:p>
            <a:pPr lvl="1"/>
            <a:r>
              <a:rPr lang="pt-BR" dirty="0"/>
              <a:t>Uma coorte de trabalhadores da saúde (HUCAM-UFES)</a:t>
            </a:r>
          </a:p>
          <a:p>
            <a:r>
              <a:rPr lang="pt-BR" dirty="0"/>
              <a:t>Seguimento:  3, 6 e 12 meses.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87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E4DA293-1935-7141-9975-1DFFF180DB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9433" y="0"/>
            <a:ext cx="9493134" cy="65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114437ED-6CF6-2B46-ABD3-637CAB4F37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6366" y="226579"/>
            <a:ext cx="8919267" cy="66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Medidas de Desfechos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Desfecho principal: redução de 60% da incidência de novos casos ao longo de 6 meses, a partir de 28 dias após segunda dose. </a:t>
            </a:r>
          </a:p>
          <a:p>
            <a:r>
              <a:rPr lang="pt-BR" dirty="0"/>
              <a:t>Desfechos secundários clínicos epidemiológicos (e-SUS VS, </a:t>
            </a:r>
            <a:r>
              <a:rPr lang="pt-BR" dirty="0" err="1"/>
              <a:t>dataSUS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número de casos, número de mortes com CID específico para COVID-19, número de internações hospitalares por COVID-19; número de admissões em UTI para tratamento de SRAG, número total de testes (RT-PCR) realizados e positivo. </a:t>
            </a:r>
          </a:p>
          <a:p>
            <a:r>
              <a:rPr lang="pt-BR" dirty="0"/>
              <a:t>Desfechos secundários de </a:t>
            </a:r>
            <a:r>
              <a:rPr lang="pt-BR" dirty="0" err="1"/>
              <a:t>imunogenicidade</a:t>
            </a:r>
            <a:r>
              <a:rPr lang="pt-BR" dirty="0"/>
              <a:t> (eficácia)</a:t>
            </a:r>
          </a:p>
        </p:txBody>
      </p:sp>
    </p:spTree>
    <p:extLst>
      <p:ext uri="{BB962C8B-B14F-4D97-AF65-F5344CB8AC3E}">
        <p14:creationId xmlns:p14="http://schemas.microsoft.com/office/powerpoint/2010/main" val="191170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Medidas de Desfechos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Desfechos secundários de </a:t>
            </a:r>
            <a:r>
              <a:rPr lang="pt-BR" dirty="0" err="1"/>
              <a:t>imunogenicidade</a:t>
            </a:r>
            <a:endParaRPr lang="pt-BR" dirty="0"/>
          </a:p>
          <a:p>
            <a:pPr lvl="1"/>
            <a:r>
              <a:rPr lang="pt-BR" dirty="0"/>
              <a:t>Resposta imune humoral</a:t>
            </a:r>
          </a:p>
          <a:p>
            <a:pPr lvl="2"/>
            <a:r>
              <a:rPr lang="pt-BR" dirty="0"/>
              <a:t>neutralização viral (pesquisa de anticorpos neutralizantes), </a:t>
            </a:r>
          </a:p>
          <a:p>
            <a:pPr lvl="2"/>
            <a:r>
              <a:rPr lang="pt-BR" dirty="0"/>
              <a:t>ensaio sorológico por </a:t>
            </a:r>
            <a:r>
              <a:rPr lang="pt-BR" dirty="0" err="1"/>
              <a:t>quimioluminescência</a:t>
            </a:r>
            <a:r>
              <a:rPr lang="pt-BR" dirty="0"/>
              <a:t>, </a:t>
            </a:r>
          </a:p>
          <a:p>
            <a:pPr lvl="2"/>
            <a:r>
              <a:rPr lang="pt-BR" dirty="0"/>
              <a:t>determinação do perfil de </a:t>
            </a:r>
            <a:r>
              <a:rPr lang="pt-BR" dirty="0" err="1"/>
              <a:t>IgM</a:t>
            </a:r>
            <a:r>
              <a:rPr lang="pt-BR" dirty="0"/>
              <a:t> e </a:t>
            </a:r>
            <a:r>
              <a:rPr lang="pt-BR" dirty="0" err="1"/>
              <a:t>IgG</a:t>
            </a:r>
            <a:r>
              <a:rPr lang="pt-BR" dirty="0"/>
              <a:t> específicos, </a:t>
            </a:r>
          </a:p>
          <a:p>
            <a:pPr lvl="2"/>
            <a:r>
              <a:rPr lang="pt-BR" dirty="0"/>
              <a:t>dosagem de fatores solúveis sistêmicos (</a:t>
            </a:r>
            <a:r>
              <a:rPr lang="pt-BR" dirty="0" err="1"/>
              <a:t>quimiocinas</a:t>
            </a:r>
            <a:r>
              <a:rPr lang="pt-BR" dirty="0"/>
              <a:t>, citocinas e fatores de crescimento) </a:t>
            </a:r>
          </a:p>
          <a:p>
            <a:pPr lvl="1"/>
            <a:r>
              <a:rPr lang="pt-BR" dirty="0"/>
              <a:t>Resposta imune celular </a:t>
            </a:r>
          </a:p>
          <a:p>
            <a:pPr lvl="2"/>
            <a:r>
              <a:rPr lang="pt-BR" dirty="0"/>
              <a:t>dosagem de fatores solúveis sistêmicos (</a:t>
            </a:r>
            <a:r>
              <a:rPr lang="pt-BR" dirty="0" err="1"/>
              <a:t>quimiocinas</a:t>
            </a:r>
            <a:r>
              <a:rPr lang="pt-BR" dirty="0"/>
              <a:t>, citocinas e fatores de crescimento)</a:t>
            </a:r>
          </a:p>
          <a:p>
            <a:pPr lvl="2"/>
            <a:r>
              <a:rPr lang="pt-BR" dirty="0"/>
              <a:t>estimulação antígeno-específica de células mononucleares do sangue periférico in vitro</a:t>
            </a:r>
          </a:p>
          <a:p>
            <a:pPr lvl="2"/>
            <a:r>
              <a:rPr lang="pt-BR" dirty="0"/>
              <a:t>investigação de Linfócitos T e B de memória e de citocinas intracitoplasmáticas. </a:t>
            </a:r>
          </a:p>
        </p:txBody>
      </p:sp>
    </p:spTree>
    <p:extLst>
      <p:ext uri="{BB962C8B-B14F-4D97-AF65-F5344CB8AC3E}">
        <p14:creationId xmlns:p14="http://schemas.microsoft.com/office/powerpoint/2010/main" val="208829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Critérios de inclusão e exclusão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>Critérios de inclusão	</a:t>
            </a:r>
          </a:p>
          <a:p>
            <a:pPr marL="0" indent="0">
              <a:buNone/>
            </a:pPr>
            <a:r>
              <a:rPr lang="pt-BR" dirty="0"/>
              <a:t>	- Idade compreendida entre 18 e 49 anos;</a:t>
            </a:r>
          </a:p>
          <a:p>
            <a:pPr marL="0" indent="0">
              <a:buNone/>
            </a:pPr>
            <a:r>
              <a:rPr lang="pt-BR" dirty="0"/>
              <a:t>	- Assinatura de TCLE.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Critérios de exclusão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- Gestantes;</a:t>
            </a:r>
          </a:p>
          <a:p>
            <a:pPr marL="0" indent="0">
              <a:buNone/>
            </a:pPr>
            <a:r>
              <a:rPr lang="pt-BR" dirty="0"/>
              <a:t>	- História de reação adversa grave a qualquer vacina previamente administrada;</a:t>
            </a:r>
          </a:p>
          <a:p>
            <a:pPr marL="0" indent="0">
              <a:buNone/>
            </a:pPr>
            <a:r>
              <a:rPr lang="pt-BR" dirty="0"/>
              <a:t>	- Ter recebido outra vacina nos últimos 14 dias;</a:t>
            </a:r>
          </a:p>
          <a:p>
            <a:pPr marL="0" indent="0">
              <a:buNone/>
            </a:pPr>
            <a:r>
              <a:rPr lang="pt-BR" dirty="0"/>
              <a:t>	- Pertencer a grupo de risco prioritário para vacinação, conforme recomendações do PNI;</a:t>
            </a:r>
          </a:p>
          <a:p>
            <a:pPr marL="0" indent="0">
              <a:buNone/>
            </a:pPr>
            <a:r>
              <a:rPr lang="pt-BR" dirty="0"/>
              <a:t>	- Apresentar sintomas gripais;</a:t>
            </a:r>
          </a:p>
          <a:p>
            <a:pPr marL="0" indent="0">
              <a:buNone/>
            </a:pPr>
            <a:r>
              <a:rPr lang="pt-BR" dirty="0"/>
              <a:t>	- Ter recebido previamente e em qualquer momento, qualquer vacina para COVID-19;</a:t>
            </a:r>
          </a:p>
          <a:p>
            <a:pPr marL="0" indent="0">
              <a:buNone/>
            </a:pPr>
            <a:r>
              <a:rPr lang="pt-BR" dirty="0"/>
              <a:t>	- Diagnóstico recente de COVID-19 com início dos sintomas 28 dias antes da vacinação.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82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Cálculo amostral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população inteira de indivíduos elegíveis, entre 18-49 anos. Considerando a população elegível (meta de 85% de cobertura):</a:t>
            </a:r>
          </a:p>
          <a:p>
            <a:pPr lvl="1"/>
            <a:r>
              <a:rPr lang="pt-BR" dirty="0"/>
              <a:t>29.637 pessoas (47% do sexo feminino e 53% do masculino)</a:t>
            </a:r>
          </a:p>
          <a:p>
            <a:pPr lvl="1"/>
            <a:r>
              <a:rPr lang="pt-BR" dirty="0"/>
              <a:t>2.900 destas pessoas devem residir no meio rural. </a:t>
            </a:r>
          </a:p>
          <a:p>
            <a:pPr lvl="1"/>
            <a:r>
              <a:rPr lang="pt-BR" dirty="0"/>
              <a:t>A razão de morbidade padronizada por idade (com intervalos de 95% de confiança) será uma aproximação da efetividade da vacinação com meia dose. </a:t>
            </a:r>
          </a:p>
          <a:p>
            <a:pPr lvl="1"/>
            <a:endParaRPr lang="pt-BR" dirty="0"/>
          </a:p>
          <a:p>
            <a:r>
              <a:rPr lang="pt-BR" dirty="0" err="1"/>
              <a:t>Subamostra</a:t>
            </a:r>
            <a:r>
              <a:rPr lang="pt-BR" dirty="0"/>
              <a:t> para estudo de </a:t>
            </a:r>
            <a:r>
              <a:rPr lang="pt-BR" dirty="0" err="1"/>
              <a:t>imunogenicidade</a:t>
            </a:r>
            <a:endParaRPr lang="pt-BR" dirty="0"/>
          </a:p>
          <a:p>
            <a:pPr lvl="1"/>
            <a:r>
              <a:rPr lang="pt-BR" dirty="0"/>
              <a:t>450 </a:t>
            </a:r>
            <a:r>
              <a:rPr lang="pt-BR" dirty="0" err="1"/>
              <a:t>indíviduos</a:t>
            </a:r>
            <a:r>
              <a:rPr lang="pt-BR" dirty="0"/>
              <a:t>, distribuídos  nas faixas etárias</a:t>
            </a:r>
          </a:p>
          <a:p>
            <a:pPr lvl="2"/>
            <a:r>
              <a:rPr lang="pt-BR" dirty="0"/>
              <a:t>Mínimo 285</a:t>
            </a:r>
          </a:p>
          <a:p>
            <a:pPr lvl="2"/>
            <a:r>
              <a:rPr lang="pt-BR" dirty="0"/>
              <a:t>perdas de até 15%</a:t>
            </a:r>
          </a:p>
          <a:p>
            <a:pPr lvl="2"/>
            <a:r>
              <a:rPr lang="pt-BR" dirty="0"/>
              <a:t>poder de estudo de 90% (erro alfa de 1%)</a:t>
            </a:r>
          </a:p>
        </p:txBody>
      </p:sp>
    </p:spTree>
    <p:extLst>
      <p:ext uri="{BB962C8B-B14F-4D97-AF65-F5344CB8AC3E}">
        <p14:creationId xmlns:p14="http://schemas.microsoft.com/office/powerpoint/2010/main" val="143617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6DF2-EF24-944A-B3DD-8D2A00FB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IMPLEMENTAÇÃO DO ESTUDO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F429-C266-894F-AFC5-30FE7487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 dirty="0"/>
              <a:t>Participação é voluntária mediante consentimento.</a:t>
            </a:r>
          </a:p>
          <a:p>
            <a:r>
              <a:rPr lang="en-BR" dirty="0"/>
              <a:t>Vacinação no dia 13/06.</a:t>
            </a:r>
          </a:p>
          <a:p>
            <a:r>
              <a:rPr lang="en-BR" sz="4000" dirty="0"/>
              <a:t>Agendamento por plataforma digital</a:t>
            </a:r>
          </a:p>
          <a:p>
            <a:pPr marL="457200" lvl="1" indent="0">
              <a:buNone/>
            </a:pPr>
            <a:r>
              <a:rPr lang="en-BR" sz="3600" dirty="0"/>
              <a:t>www.vianavacinada.saude.es.gov.br</a:t>
            </a:r>
          </a:p>
          <a:p>
            <a:pPr marL="0" indent="0">
              <a:buNone/>
            </a:pPr>
            <a:endParaRPr lang="en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F49AC-CA61-DC40-B9E1-56C53DCB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46" y="1446988"/>
            <a:ext cx="2545703" cy="3964023"/>
          </a:xfrm>
          <a:prstGeom prst="rect">
            <a:avLst/>
          </a:prstGeom>
        </p:spPr>
      </p:pic>
      <p:pic>
        <p:nvPicPr>
          <p:cNvPr id="5" name="Picture 12" descr="Fiocruz Minas - YouTube">
            <a:extLst>
              <a:ext uri="{FF2B5EF4-FFF2-40B4-BE49-F238E27FC236}">
                <a16:creationId xmlns:a16="http://schemas.microsoft.com/office/drawing/2014/main" id="{DF104023-69DF-5846-B873-5B8330EF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216843B0-E4D6-314A-8B84-18701A2C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605B50EA-C30D-E54F-9C84-DF02410C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0">
            <a:extLst>
              <a:ext uri="{FF2B5EF4-FFF2-40B4-BE49-F238E27FC236}">
                <a16:creationId xmlns:a16="http://schemas.microsoft.com/office/drawing/2014/main" id="{DC0808DA-2CD1-4D46-B5DB-B1F47487EAC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BBF4A5C7-E9D8-F94A-9C0B-FD3DB6A1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xto">
            <a:extLst>
              <a:ext uri="{FF2B5EF4-FFF2-40B4-BE49-F238E27FC236}">
                <a16:creationId xmlns:a16="http://schemas.microsoft.com/office/drawing/2014/main" id="{2C62B364-0302-8C4F-B295-1F248C87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9" descr="Banca contratada para novo processo seletivo Sesa ES">
            <a:extLst>
              <a:ext uri="{FF2B5EF4-FFF2-40B4-BE49-F238E27FC236}">
                <a16:creationId xmlns:a16="http://schemas.microsoft.com/office/drawing/2014/main" id="{6D8FA59F-308A-194A-B431-2A0E5F657AF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81" y="4060264"/>
            <a:ext cx="2403413" cy="124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4">
            <a:extLst>
              <a:ext uri="{FF2B5EF4-FFF2-40B4-BE49-F238E27FC236}">
                <a16:creationId xmlns:a16="http://schemas.microsoft.com/office/drawing/2014/main" id="{9E9CD53D-6B52-AD4C-9BFD-3D1A8979F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0189" y="4265138"/>
            <a:ext cx="1974837" cy="828158"/>
          </a:xfrm>
          <a:prstGeom prst="rect">
            <a:avLst/>
          </a:prstGeom>
        </p:spPr>
      </p:pic>
      <p:pic>
        <p:nvPicPr>
          <p:cNvPr id="13" name="Picture 2" descr="http://www.viana.es.gov.br/site/tema/viana/img/menu_viana.png">
            <a:extLst>
              <a:ext uri="{FF2B5EF4-FFF2-40B4-BE49-F238E27FC236}">
                <a16:creationId xmlns:a16="http://schemas.microsoft.com/office/drawing/2014/main" id="{F3F7A42B-7D04-6845-A2AE-FFC54687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35" y="4199281"/>
            <a:ext cx="1391686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1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18D9-9696-4C8B-B8D8-30C1D84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18" y="436307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/>
              <a:t>Pesquisadores: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3B984-E0C9-9140-803B-464A5624E99C}"/>
              </a:ext>
            </a:extLst>
          </p:cNvPr>
          <p:cNvSpPr/>
          <p:nvPr/>
        </p:nvSpPr>
        <p:spPr>
          <a:xfrm>
            <a:off x="2336136" y="135976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R" dirty="0"/>
              <a:t>Dra. Valéria Valim, MD, PhD, HUCAM-UFES/EBSERH (coordenadora)</a:t>
            </a:r>
          </a:p>
          <a:p>
            <a:r>
              <a:rPr lang="en-BR" dirty="0"/>
              <a:t>Dr. José Geraldo Mill, MD, PhD, HUCAM-UFES/EBSERH</a:t>
            </a:r>
          </a:p>
          <a:p>
            <a:r>
              <a:rPr lang="en-BR" dirty="0"/>
              <a:t>Dr. Olindo Assis Martins Filho, PhD, Instituto René Rachou/Fiocruz</a:t>
            </a:r>
          </a:p>
          <a:p>
            <a:r>
              <a:rPr lang="en-BR" dirty="0"/>
              <a:t>Dra. Andréa Teixeira de Carvalho, PhD, Instituto René Rachou/Fiocruz</a:t>
            </a:r>
          </a:p>
          <a:p>
            <a:r>
              <a:rPr lang="en-BR" dirty="0"/>
              <a:t>Dr. Luiz Antonio Bastos Camacho, MD, PhD, ENSP/Fiocruz</a:t>
            </a:r>
          </a:p>
          <a:p>
            <a:r>
              <a:rPr lang="en-BR" dirty="0"/>
              <a:t>Dr. Daniel Antunes Maciel Villela, Estatístico, PhD, PROCC/Fiocruz</a:t>
            </a:r>
          </a:p>
          <a:p>
            <a:r>
              <a:rPr lang="en-BR" dirty="0"/>
              <a:t>Dr. Lely Stella Guzmán Barrera, MD, PhD, OPAS</a:t>
            </a:r>
          </a:p>
          <a:p>
            <a:r>
              <a:rPr lang="en-BR" dirty="0"/>
              <a:t>Dr. Jhader Pércio, PhD, OPAS</a:t>
            </a:r>
          </a:p>
          <a:p>
            <a:r>
              <a:rPr lang="en-BR" dirty="0"/>
              <a:t>Dr. Lauro Pinto Neto, MD, PhD, EMESCAM</a:t>
            </a:r>
          </a:p>
          <a:p>
            <a:endParaRPr lang="en-B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7999C-8C86-F140-982E-6DA575A7B3E0}"/>
              </a:ext>
            </a:extLst>
          </p:cNvPr>
          <p:cNvSpPr txBox="1"/>
          <p:nvPr/>
        </p:nvSpPr>
        <p:spPr>
          <a:xfrm>
            <a:off x="2336136" y="4411413"/>
            <a:ext cx="498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b="1" dirty="0"/>
              <a:t>Consultor externo: </a:t>
            </a:r>
            <a:r>
              <a:rPr lang="en-BR" dirty="0"/>
              <a:t>Dra. Carla Domingues</a:t>
            </a:r>
          </a:p>
        </p:txBody>
      </p:sp>
      <p:pic>
        <p:nvPicPr>
          <p:cNvPr id="11" name="Picture 12" descr="Fiocruz Minas - YouTube">
            <a:extLst>
              <a:ext uri="{FF2B5EF4-FFF2-40B4-BE49-F238E27FC236}">
                <a16:creationId xmlns:a16="http://schemas.microsoft.com/office/drawing/2014/main" id="{A7A1A647-B59F-C543-B66A-A38161E6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FD13E1FF-2CE2-EB49-96C5-5452973D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382B3674-B0A1-E744-A3DB-B7CE8360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0">
            <a:extLst>
              <a:ext uri="{FF2B5EF4-FFF2-40B4-BE49-F238E27FC236}">
                <a16:creationId xmlns:a16="http://schemas.microsoft.com/office/drawing/2014/main" id="{B143AC1D-FF26-7F43-8C47-E9CC33A0CDC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2F1AA6BF-7329-CC4A-9B0F-B7903E40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xto">
            <a:extLst>
              <a:ext uri="{FF2B5EF4-FFF2-40B4-BE49-F238E27FC236}">
                <a16:creationId xmlns:a16="http://schemas.microsoft.com/office/drawing/2014/main" id="{3524D782-0F5A-1D48-B517-7F134563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9177-D06D-4948-9E2F-310DC1DC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BR" sz="4000" dirty="0"/>
              <a:t>Estudo aprovado pelo Comitê de Ética em Pesquisa</a:t>
            </a:r>
            <a:br>
              <a:rPr lang="en-BR" dirty="0"/>
            </a:br>
            <a:r>
              <a:rPr lang="en-BR" dirty="0"/>
              <a:t>CEP-HUCAM/UFES</a:t>
            </a:r>
            <a:br>
              <a:rPr lang="en-BR" dirty="0"/>
            </a:br>
            <a:r>
              <a:rPr lang="en-BR" dirty="0"/>
              <a:t>CONEP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97F1E-8815-D246-B667-E8E3761C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5" y="1973320"/>
            <a:ext cx="6773884" cy="43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5E4-AF05-472B-94D1-5A52EC12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Premissas: </a:t>
            </a:r>
            <a:br>
              <a:rPr lang="pt-BR" dirty="0"/>
            </a:br>
            <a:r>
              <a:rPr lang="pt-BR" sz="4000" dirty="0"/>
              <a:t>Necessidade de dar rápido acesso à vacina a todos.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567FC-19A6-49EE-ABF6-C0C67675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Tendo em vista a inexistência de tratamentos eficazes, a vacinação em massa da população constitui o único meio de se bloquear a transmissão do vírus e o espalhamento da doença (</a:t>
            </a:r>
            <a:r>
              <a:rPr lang="pt-BR" dirty="0" err="1"/>
              <a:t>Shama</a:t>
            </a:r>
            <a:r>
              <a:rPr lang="pt-BR" dirty="0"/>
              <a:t> et al., 2020).</a:t>
            </a:r>
          </a:p>
          <a:p>
            <a:r>
              <a:rPr lang="pt-BR" dirty="0"/>
              <a:t>Insuficiência de insumos limita a capacidade de produção e de vacinação da população brasileira.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78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18D9-9696-4C8B-B8D8-30C1D84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18" y="436307"/>
            <a:ext cx="10515600" cy="1325563"/>
          </a:xfrm>
        </p:spPr>
        <p:txBody>
          <a:bodyPr>
            <a:noAutofit/>
          </a:bodyPr>
          <a:lstStyle/>
          <a:p>
            <a:endParaRPr lang="pt-BR" sz="3600" b="1" dirty="0"/>
          </a:p>
        </p:txBody>
      </p:sp>
      <p:pic>
        <p:nvPicPr>
          <p:cNvPr id="11" name="Picture 12" descr="Fiocruz Minas - YouTube">
            <a:extLst>
              <a:ext uri="{FF2B5EF4-FFF2-40B4-BE49-F238E27FC236}">
                <a16:creationId xmlns:a16="http://schemas.microsoft.com/office/drawing/2014/main" id="{A7A1A647-B59F-C543-B66A-A38161E6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FD13E1FF-2CE2-EB49-96C5-5452973D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382B3674-B0A1-E744-A3DB-B7CE8360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0">
            <a:extLst>
              <a:ext uri="{FF2B5EF4-FFF2-40B4-BE49-F238E27FC236}">
                <a16:creationId xmlns:a16="http://schemas.microsoft.com/office/drawing/2014/main" id="{B143AC1D-FF26-7F43-8C47-E9CC33A0CDC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2F1AA6BF-7329-CC4A-9B0F-B7903E40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xto">
            <a:extLst>
              <a:ext uri="{FF2B5EF4-FFF2-40B4-BE49-F238E27FC236}">
                <a16:creationId xmlns:a16="http://schemas.microsoft.com/office/drawing/2014/main" id="{3524D782-0F5A-1D48-B517-7F134563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498909"/>
            <a:ext cx="8477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3959" y="1509951"/>
            <a:ext cx="6465594" cy="36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9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18D9-9696-4C8B-B8D8-30C1D84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18" y="436307"/>
            <a:ext cx="10515600" cy="1325563"/>
          </a:xfrm>
        </p:spPr>
        <p:txBody>
          <a:bodyPr>
            <a:noAutofit/>
          </a:bodyPr>
          <a:lstStyle/>
          <a:p>
            <a:endParaRPr lang="pt-BR" sz="3600" b="1" dirty="0"/>
          </a:p>
        </p:txBody>
      </p:sp>
      <p:pic>
        <p:nvPicPr>
          <p:cNvPr id="11" name="Picture 12" descr="Fiocruz Minas - YouTube">
            <a:extLst>
              <a:ext uri="{FF2B5EF4-FFF2-40B4-BE49-F238E27FC236}">
                <a16:creationId xmlns:a16="http://schemas.microsoft.com/office/drawing/2014/main" id="{A7A1A647-B59F-C543-B66A-A38161E6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FD13E1FF-2CE2-EB49-96C5-5452973D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382B3674-B0A1-E744-A3DB-B7CE8360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0">
            <a:extLst>
              <a:ext uri="{FF2B5EF4-FFF2-40B4-BE49-F238E27FC236}">
                <a16:creationId xmlns:a16="http://schemas.microsoft.com/office/drawing/2014/main" id="{B143AC1D-FF26-7F43-8C47-E9CC33A0CDC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2F1AA6BF-7329-CC4A-9B0F-B7903E40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xto">
            <a:extLst>
              <a:ext uri="{FF2B5EF4-FFF2-40B4-BE49-F238E27FC236}">
                <a16:creationId xmlns:a16="http://schemas.microsoft.com/office/drawing/2014/main" id="{3524D782-0F5A-1D48-B517-7F134563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5662" y="291880"/>
            <a:ext cx="2711558" cy="50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131" y="483413"/>
            <a:ext cx="73437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71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DA1A-3850-9B44-86BB-487229F4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Estratégia com dose ajustada de vacina contra febre amarela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C902D-B1B0-C041-BA9E-70277282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16" y="4032770"/>
            <a:ext cx="7077392" cy="2460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CAF3A-6423-C244-86B8-076C7838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58" y="1263725"/>
            <a:ext cx="6494434" cy="25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AACD88-B582-A54E-88EA-BC90C6A3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9" y="663466"/>
            <a:ext cx="2666440" cy="4376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69B2C-BADF-4B48-B6CD-F9006051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356106"/>
            <a:ext cx="6531831" cy="1890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4824D3-ABAF-F74F-9A31-9B1F8CDA47DB}"/>
              </a:ext>
            </a:extLst>
          </p:cNvPr>
          <p:cNvSpPr/>
          <p:nvPr/>
        </p:nvSpPr>
        <p:spPr>
          <a:xfrm>
            <a:off x="798022" y="27311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dirty="0"/>
              <a:t>Dose ajustada na proporção de 1:2 (2·2 × 10¹⁰ partículas virais) foi comparada com dose padrão (3·5–6·5 × 10¹⁰ partículas virais) da vacina ChAdOx1 nCoV-19 (AZD1222).</a:t>
            </a:r>
          </a:p>
          <a:p>
            <a:pPr lvl="1"/>
            <a:r>
              <a:rPr lang="pt-BR" dirty="0"/>
              <a:t>Meia dose induziu média geométrica dos títulos de anticorpos semelhante à dose padrão nos grupos etários avaliados e foi capaz de induzir </a:t>
            </a:r>
            <a:r>
              <a:rPr lang="pt-BR" dirty="0" err="1"/>
              <a:t>soroconversão</a:t>
            </a:r>
            <a:r>
              <a:rPr lang="pt-BR" dirty="0"/>
              <a:t> (anticorpos neutralizantes em níveis protetores) em 100% dos participantes, em todas as faixas etárias.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E91C-FF54-D94C-99B2-C89B93A48893}"/>
              </a:ext>
            </a:extLst>
          </p:cNvPr>
          <p:cNvSpPr/>
          <p:nvPr/>
        </p:nvSpPr>
        <p:spPr>
          <a:xfrm>
            <a:off x="8771861" y="5917535"/>
            <a:ext cx="316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Ramasamy</a:t>
            </a:r>
            <a:r>
              <a:rPr lang="pt-BR" dirty="0"/>
              <a:t> et al., Lancet 2020).</a:t>
            </a:r>
            <a:endParaRPr lang="en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F4A84-1418-B440-B33A-97093D39247D}"/>
              </a:ext>
            </a:extLst>
          </p:cNvPr>
          <p:cNvSpPr txBox="1"/>
          <p:nvPr/>
        </p:nvSpPr>
        <p:spPr>
          <a:xfrm>
            <a:off x="8053439" y="5109197"/>
            <a:ext cx="27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N= 560</a:t>
            </a:r>
          </a:p>
        </p:txBody>
      </p:sp>
    </p:spTree>
    <p:extLst>
      <p:ext uri="{BB962C8B-B14F-4D97-AF65-F5344CB8AC3E}">
        <p14:creationId xmlns:p14="http://schemas.microsoft.com/office/powerpoint/2010/main" val="76571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03FF-A807-0E47-8B4F-A1FDF9D9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8325"/>
            <a:ext cx="10515600" cy="4351338"/>
          </a:xfrm>
        </p:spPr>
        <p:txBody>
          <a:bodyPr/>
          <a:lstStyle/>
          <a:p>
            <a:r>
              <a:rPr lang="en-BR" dirty="0"/>
              <a:t>N= 23.848</a:t>
            </a:r>
          </a:p>
          <a:p>
            <a:pPr lvl="1"/>
            <a:r>
              <a:rPr lang="en-BR" dirty="0"/>
              <a:t>Análise interina N= 11.636 (UK= 7.548, Brasil= 4.088)</a:t>
            </a:r>
          </a:p>
          <a:p>
            <a:pPr lvl="1"/>
            <a:r>
              <a:rPr lang="en-BR" dirty="0"/>
              <a:t>Dose padrão (N=4.440) vs. dose ajustada 1:2 (N=1.374)</a:t>
            </a:r>
          </a:p>
          <a:p>
            <a:r>
              <a:rPr lang="en-BR" dirty="0"/>
              <a:t>Eficácia dose padrão = </a:t>
            </a:r>
            <a:r>
              <a:rPr lang="en-US" b="1" dirty="0"/>
              <a:t>62·1% (95% CI 41·0–75·7)</a:t>
            </a:r>
          </a:p>
          <a:p>
            <a:r>
              <a:rPr lang="en-US" b="1" dirty="0" err="1"/>
              <a:t>Eficácia</a:t>
            </a:r>
            <a:r>
              <a:rPr lang="en-US" b="1" dirty="0"/>
              <a:t> </a:t>
            </a:r>
            <a:r>
              <a:rPr lang="en-US" b="1" dirty="0" err="1"/>
              <a:t>meia</a:t>
            </a:r>
            <a:r>
              <a:rPr lang="en-US" b="1" dirty="0"/>
              <a:t> dose= 90·0% (95% CI 67·4–97·0)</a:t>
            </a:r>
          </a:p>
          <a:p>
            <a:r>
              <a:rPr lang="en-US" b="1" dirty="0" err="1"/>
              <a:t>Eficácia</a:t>
            </a:r>
            <a:r>
              <a:rPr lang="en-US" b="1" dirty="0"/>
              <a:t> </a:t>
            </a:r>
            <a:r>
              <a:rPr lang="en-US" b="1" dirty="0" err="1"/>
              <a:t>geral</a:t>
            </a:r>
            <a:r>
              <a:rPr lang="en-US" b="1" dirty="0"/>
              <a:t> (</a:t>
            </a:r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grupos</a:t>
            </a:r>
            <a:r>
              <a:rPr lang="en-US" b="1" dirty="0"/>
              <a:t>)= 70·4% (95·8% CI 54·8–80·6)</a:t>
            </a:r>
            <a:endParaRPr lang="en-US" dirty="0"/>
          </a:p>
          <a:p>
            <a:endParaRPr lang="en-B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F620C-2DDC-5D45-9476-277D4024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59444"/>
            <a:ext cx="12001500" cy="234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01F30E-BA29-9C46-85FB-0C8A86C055B7}"/>
              </a:ext>
            </a:extLst>
          </p:cNvPr>
          <p:cNvSpPr txBox="1"/>
          <p:nvPr/>
        </p:nvSpPr>
        <p:spPr>
          <a:xfrm>
            <a:off x="8395856" y="6134791"/>
            <a:ext cx="470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Voysey M et al.  Lancet, 2021.</a:t>
            </a:r>
          </a:p>
        </p:txBody>
      </p:sp>
    </p:spTree>
    <p:extLst>
      <p:ext uri="{BB962C8B-B14F-4D97-AF65-F5344CB8AC3E}">
        <p14:creationId xmlns:p14="http://schemas.microsoft.com/office/powerpoint/2010/main" val="3604899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1458</Words>
  <Application>Microsoft Macintosh PowerPoint</Application>
  <PresentationFormat>Widescreen</PresentationFormat>
  <Paragraphs>108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PowerPoint Presentation</vt:lpstr>
      <vt:lpstr>Pesquisadores:</vt:lpstr>
      <vt:lpstr>Estudo aprovado pelo Comitê de Ética em Pesquisa CEP-HUCAM/UFES CONEP</vt:lpstr>
      <vt:lpstr>Premissas:  Necessidade de dar rápido acesso à vacina a todos.</vt:lpstr>
      <vt:lpstr>PowerPoint Presentation</vt:lpstr>
      <vt:lpstr>PowerPoint Presentation</vt:lpstr>
      <vt:lpstr>Estratégia com dose ajustada de vacina contra febre amarela</vt:lpstr>
      <vt:lpstr>PowerPoint Presentation</vt:lpstr>
      <vt:lpstr>PowerPoint Presentation</vt:lpstr>
      <vt:lpstr>OBJETIVO GERAL</vt:lpstr>
      <vt:lpstr>OBJETIVOS ESPECÍFICOS</vt:lpstr>
      <vt:lpstr>MÉTODOS Delineamento do Estudo: Ensaio clínico não controlado (estudo de intervenção com grupo de comparação externa) </vt:lpstr>
      <vt:lpstr>PowerPoint Presentation</vt:lpstr>
      <vt:lpstr>PowerPoint Presentation</vt:lpstr>
      <vt:lpstr>MÉTODOS Medidas de Desfechos</vt:lpstr>
      <vt:lpstr>MÉTODOS Medidas de Desfechos</vt:lpstr>
      <vt:lpstr>MÉTODOS Critérios de inclusão e exclusão</vt:lpstr>
      <vt:lpstr>MÉTODOS Cálculo amostral</vt:lpstr>
      <vt:lpstr>IMPLEMENTAÇÃO DO ESTUDO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EFETIVIDADE E IMUNOGENICIDADE DA MEIA DOSE DA VACINA ChAdOx1 nCoV-19 (AZD1222) para COVID-19</dc:title>
  <dc:creator>Valeria Valim Cristo</dc:creator>
  <cp:lastModifiedBy>Valeria Valim</cp:lastModifiedBy>
  <cp:revision>25</cp:revision>
  <dcterms:created xsi:type="dcterms:W3CDTF">2021-05-03T17:50:56Z</dcterms:created>
  <dcterms:modified xsi:type="dcterms:W3CDTF">2021-06-04T16:14:05Z</dcterms:modified>
</cp:coreProperties>
</file>